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83" r:id="rId4"/>
    <p:sldId id="284" r:id="rId5"/>
    <p:sldId id="285" r:id="rId6"/>
    <p:sldId id="286" r:id="rId7"/>
    <p:sldId id="313" r:id="rId8"/>
    <p:sldId id="288" r:id="rId9"/>
    <p:sldId id="289" r:id="rId10"/>
    <p:sldId id="265" r:id="rId11"/>
    <p:sldId id="34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0099CC"/>
    <a:srgbClr val="D60093"/>
    <a:srgbClr val="33CCCC"/>
    <a:srgbClr val="66CCFF"/>
    <a:srgbClr val="99CCFF"/>
    <a:srgbClr val="00CCFF"/>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219" autoAdjust="0"/>
    <p:restoredTop sz="94660"/>
  </p:normalViewPr>
  <p:slideViewPr>
    <p:cSldViewPr snapToGrid="0">
      <p:cViewPr varScale="1">
        <p:scale>
          <a:sx n="84" d="100"/>
          <a:sy n="84" d="100"/>
        </p:scale>
        <p:origin x="108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Layout" Target="../slideLayouts/slideLayout7.xml"/><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tiff"/><Relationship Id="rId7" Type="http://schemas.openxmlformats.org/officeDocument/2006/relationships/image" Target="../media/image15.tiff"/><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tiff"/></Relationships>
</file>

<file path=ppt/slides/_rels/slide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tiff"/><Relationship Id="rId2" Type="http://schemas.openxmlformats.org/officeDocument/2006/relationships/image" Target="../media/image16.emf"/><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613647" y="1170081"/>
            <a:ext cx="9022977"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400" dirty="0">
                <a:solidFill>
                  <a:prstClr val="black"/>
                </a:solidFill>
                <a:latin typeface="+mj-lt"/>
              </a:rPr>
              <a:t>What are the different ways being active can help the health of our bodies and minds. </a:t>
            </a:r>
          </a:p>
          <a:p>
            <a:endParaRPr lang="en-GB" sz="2400" dirty="0">
              <a:solidFill>
                <a:prstClr val="black"/>
              </a:solidFill>
              <a:latin typeface="+mj-lt"/>
            </a:endParaRPr>
          </a:p>
          <a:p>
            <a:r>
              <a:rPr lang="en-GB" sz="2400" dirty="0">
                <a:solidFill>
                  <a:prstClr val="black"/>
                </a:solidFill>
                <a:latin typeface="+mj-lt"/>
              </a:rPr>
              <a:t>What do you like to do to be active. Share with the class. Are there some people who share the same ways as you and also different ways? </a:t>
            </a:r>
          </a:p>
          <a:p>
            <a:endParaRPr lang="en-GB" sz="2400" dirty="0">
              <a:solidFill>
                <a:prstClr val="black"/>
              </a:solidFill>
              <a:latin typeface="+mj-lt"/>
            </a:endParaRPr>
          </a:p>
          <a:p>
            <a:r>
              <a:rPr lang="en-GB" sz="2400" dirty="0">
                <a:solidFill>
                  <a:prstClr val="black"/>
                </a:solidFill>
                <a:latin typeface="+mj-lt"/>
              </a:rPr>
              <a:t>Maybe you might be inspired to try a new way to be active. </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6" name="TextBox 5"/>
          <p:cNvSpPr txBox="1"/>
          <p:nvPr/>
        </p:nvSpPr>
        <p:spPr>
          <a:xfrm>
            <a:off x="573024" y="4443454"/>
            <a:ext cx="11045952"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400" dirty="0">
                <a:solidFill>
                  <a:prstClr val="black"/>
                </a:solidFill>
              </a:rPr>
              <a:t>Let’s finish off the lesson being physically active. What can we do? Maybe we could play tag outside, jump rope or dance to a song? You decide.  </a:t>
            </a:r>
          </a:p>
        </p:txBody>
      </p:sp>
      <p:pic>
        <p:nvPicPr>
          <p:cNvPr id="9" name="Picture 8">
            <a:extLst>
              <a:ext uri="{FF2B5EF4-FFF2-40B4-BE49-F238E27FC236}">
                <a16:creationId xmlns:a16="http://schemas.microsoft.com/office/drawing/2014/main" id="{FF93C8EA-C46E-444B-A4F3-8418E747EA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86426" y="0"/>
            <a:ext cx="1854002" cy="2726948"/>
          </a:xfrm>
          <a:prstGeom prst="rect">
            <a:avLst/>
          </a:prstGeom>
        </p:spPr>
      </p:pic>
    </p:spTree>
    <p:extLst>
      <p:ext uri="{BB962C8B-B14F-4D97-AF65-F5344CB8AC3E}">
        <p14:creationId xmlns:p14="http://schemas.microsoft.com/office/powerpoint/2010/main" val="16246703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2135226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pic>
        <p:nvPicPr>
          <p:cNvPr id="3" name="Picture 2">
            <a:extLst>
              <a:ext uri="{FF2B5EF4-FFF2-40B4-BE49-F238E27FC236}">
                <a16:creationId xmlns:a16="http://schemas.microsoft.com/office/drawing/2014/main" id="{63A012F6-016E-8A49-B48B-00C11EE9935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39301" y="439387"/>
            <a:ext cx="3884404" cy="5492338"/>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7033F55-7F8C-F94F-BDD9-AB152549B6B9}"/>
              </a:ext>
            </a:extLst>
          </p:cNvPr>
          <p:cNvSpPr txBox="1"/>
          <p:nvPr/>
        </p:nvSpPr>
        <p:spPr>
          <a:xfrm>
            <a:off x="1097279" y="2040106"/>
            <a:ext cx="5529151" cy="3046988"/>
          </a:xfrm>
          <a:prstGeom prst="rect">
            <a:avLst/>
          </a:prstGeom>
          <a:noFill/>
        </p:spPr>
        <p:txBody>
          <a:bodyPr wrap="square" rtlCol="0">
            <a:spAutoFit/>
          </a:bodyPr>
          <a:lstStyle/>
          <a:p>
            <a:r>
              <a:rPr lang="en-GB" sz="2400" b="1" dirty="0">
                <a:solidFill>
                  <a:prstClr val="black"/>
                </a:solidFill>
              </a:rPr>
              <a:t>Learning Objective: </a:t>
            </a:r>
            <a:r>
              <a:rPr lang="en-GB" sz="2400" i="1" dirty="0">
                <a:solidFill>
                  <a:prstClr val="black"/>
                </a:solidFill>
              </a:rPr>
              <a:t>To understand the importance of exercise</a:t>
            </a:r>
          </a:p>
          <a:p>
            <a:r>
              <a:rPr lang="en-GB" sz="2400" i="1" dirty="0">
                <a:solidFill>
                  <a:prstClr val="black"/>
                </a:solidFill>
              </a:rPr>
              <a:t> </a:t>
            </a:r>
          </a:p>
          <a:p>
            <a:pPr marL="342900" indent="-342900">
              <a:buFont typeface="Arial" panose="020B0604020202020204" pitchFamily="34" charset="0"/>
              <a:buChar char="•"/>
            </a:pPr>
            <a:r>
              <a:rPr lang="en-GB" sz="2400" dirty="0">
                <a:solidFill>
                  <a:prstClr val="black"/>
                </a:solidFill>
              </a:rPr>
              <a:t>I can suggest different ways to be active</a:t>
            </a:r>
          </a:p>
          <a:p>
            <a:pPr marL="342900" indent="-342900">
              <a:buFont typeface="Arial" panose="020B0604020202020204" pitchFamily="34" charset="0"/>
              <a:buChar char="•"/>
            </a:pPr>
            <a:r>
              <a:rPr lang="en-GB" sz="2400" dirty="0">
                <a:solidFill>
                  <a:prstClr val="black"/>
                </a:solidFill>
              </a:rPr>
              <a:t>I can explain the benefits of exercise on my body</a:t>
            </a:r>
          </a:p>
          <a:p>
            <a:pPr marL="342900" indent="-342900">
              <a:buFont typeface="Arial" panose="020B0604020202020204" pitchFamily="34" charset="0"/>
              <a:buChar char="•"/>
            </a:pPr>
            <a:r>
              <a:rPr lang="en-GB" sz="2400" dirty="0">
                <a:solidFill>
                  <a:prstClr val="black"/>
                </a:solidFill>
              </a:rPr>
              <a:t>I can explain the benefits of exercise on my mind</a:t>
            </a: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360" y="116632"/>
            <a:ext cx="11425269" cy="1077218"/>
          </a:xfrm>
          <a:prstGeom prst="rect">
            <a:avLst/>
          </a:prstGeom>
          <a:noFill/>
        </p:spPr>
        <p:txBody>
          <a:bodyPr wrap="square" rtlCol="0">
            <a:spAutoFit/>
          </a:bodyPr>
          <a:lstStyle/>
          <a:p>
            <a:r>
              <a:rPr lang="en-GB" sz="3200" dirty="0">
                <a:latin typeface="+mj-lt"/>
              </a:rPr>
              <a:t>In this lesson, we are going to look at how being physically active is important for our health.</a:t>
            </a:r>
          </a:p>
        </p:txBody>
      </p:sp>
      <p:sp>
        <p:nvSpPr>
          <p:cNvPr id="5" name="Rectangle 4">
            <a:extLst>
              <a:ext uri="{FF2B5EF4-FFF2-40B4-BE49-F238E27FC236}">
                <a16:creationId xmlns:a16="http://schemas.microsoft.com/office/drawing/2014/main" id="{9B7DCE02-5368-1B4B-AE84-56825593CDA4}"/>
              </a:ext>
            </a:extLst>
          </p:cNvPr>
          <p:cNvSpPr/>
          <p:nvPr/>
        </p:nvSpPr>
        <p:spPr>
          <a:xfrm>
            <a:off x="3084328" y="6396335"/>
            <a:ext cx="6142323" cy="461665"/>
          </a:xfrm>
          <a:prstGeom prst="rect">
            <a:avLst/>
          </a:prstGeom>
        </p:spPr>
        <p:txBody>
          <a:bodyPr wrap="none">
            <a:spAutoFit/>
          </a:bodyPr>
          <a:lstStyle/>
          <a:p>
            <a:r>
              <a:rPr lang="en-GB" sz="2400" b="1" dirty="0">
                <a:latin typeface="+mj-lt"/>
              </a:rPr>
              <a:t>Do we have to play sport to be physically active?</a:t>
            </a:r>
            <a:endParaRPr lang="en-GB" sz="1600" i="1" dirty="0">
              <a:latin typeface="+mj-lt"/>
            </a:endParaRPr>
          </a:p>
        </p:txBody>
      </p:sp>
      <p:pic>
        <p:nvPicPr>
          <p:cNvPr id="11" name="Picture 10">
            <a:extLst>
              <a:ext uri="{FF2B5EF4-FFF2-40B4-BE49-F238E27FC236}">
                <a16:creationId xmlns:a16="http://schemas.microsoft.com/office/drawing/2014/main" id="{44334B2C-5E6F-7D41-A3AD-1A8A8717C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82099" y="1624992"/>
            <a:ext cx="2622653" cy="3857513"/>
          </a:xfrm>
          <a:prstGeom prst="rect">
            <a:avLst/>
          </a:prstGeom>
        </p:spPr>
      </p:pic>
      <p:pic>
        <p:nvPicPr>
          <p:cNvPr id="3" name="Picture 2">
            <a:extLst>
              <a:ext uri="{FF2B5EF4-FFF2-40B4-BE49-F238E27FC236}">
                <a16:creationId xmlns:a16="http://schemas.microsoft.com/office/drawing/2014/main" id="{D0A7B439-3CD8-7F4E-AD93-4CD36E855E8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7406" y="2334328"/>
            <a:ext cx="3734071" cy="3223324"/>
          </a:xfrm>
          <a:prstGeom prst="rect">
            <a:avLst/>
          </a:prstGeom>
        </p:spPr>
      </p:pic>
      <p:pic>
        <p:nvPicPr>
          <p:cNvPr id="4" name="Picture 3">
            <a:extLst>
              <a:ext uri="{FF2B5EF4-FFF2-40B4-BE49-F238E27FC236}">
                <a16:creationId xmlns:a16="http://schemas.microsoft.com/office/drawing/2014/main" id="{7648B116-8681-6345-86B3-4C941B0833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29427" y="1624992"/>
            <a:ext cx="1652124" cy="4079174"/>
          </a:xfrm>
          <a:prstGeom prst="rect">
            <a:avLst/>
          </a:prstGeom>
        </p:spPr>
      </p:pic>
    </p:spTree>
    <p:extLst>
      <p:ext uri="{BB962C8B-B14F-4D97-AF65-F5344CB8AC3E}">
        <p14:creationId xmlns:p14="http://schemas.microsoft.com/office/powerpoint/2010/main" val="25874327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1E976CC-21DD-CB4F-B6CC-7BC4AFFAB1ED}"/>
              </a:ext>
            </a:extLst>
          </p:cNvPr>
          <p:cNvSpPr txBox="1"/>
          <p:nvPr/>
        </p:nvSpPr>
        <p:spPr>
          <a:xfrm>
            <a:off x="425004" y="208150"/>
            <a:ext cx="11286142" cy="1384995"/>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2800" dirty="0">
                <a:solidFill>
                  <a:prstClr val="black"/>
                </a:solidFill>
                <a:latin typeface="+mj-lt"/>
              </a:rPr>
              <a:t>The answer is no. Sport is a great way to be physically active but it is not the only way. As a class list all the ways you know how to be physically active without participating in sport. </a:t>
            </a:r>
          </a:p>
        </p:txBody>
      </p:sp>
      <p:sp>
        <p:nvSpPr>
          <p:cNvPr id="7" name="TextBox 6">
            <a:extLst>
              <a:ext uri="{FF2B5EF4-FFF2-40B4-BE49-F238E27FC236}">
                <a16:creationId xmlns:a16="http://schemas.microsoft.com/office/drawing/2014/main" id="{F1637A0E-F7D7-DD42-9AA6-E342ED3B3F5B}"/>
              </a:ext>
            </a:extLst>
          </p:cNvPr>
          <p:cNvSpPr txBox="1"/>
          <p:nvPr/>
        </p:nvSpPr>
        <p:spPr>
          <a:xfrm>
            <a:off x="862885" y="2250301"/>
            <a:ext cx="1584280"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Climbing trees </a:t>
            </a:r>
          </a:p>
        </p:txBody>
      </p:sp>
      <p:sp>
        <p:nvSpPr>
          <p:cNvPr id="8" name="TextBox 7">
            <a:extLst>
              <a:ext uri="{FF2B5EF4-FFF2-40B4-BE49-F238E27FC236}">
                <a16:creationId xmlns:a16="http://schemas.microsoft.com/office/drawing/2014/main" id="{773D5725-5E89-254D-B702-635AECA5048D}"/>
              </a:ext>
            </a:extLst>
          </p:cNvPr>
          <p:cNvSpPr txBox="1"/>
          <p:nvPr/>
        </p:nvSpPr>
        <p:spPr>
          <a:xfrm>
            <a:off x="760998" y="5601790"/>
            <a:ext cx="1686167" cy="369332"/>
          </a:xfrm>
          <a:prstGeom prst="rect">
            <a:avLst/>
          </a:prstGeom>
          <a:solidFill>
            <a:schemeClr val="accent6">
              <a:lumMod val="40000"/>
              <a:lumOff val="60000"/>
            </a:schemeClr>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GB" dirty="0"/>
              <a:t>Riding your bike</a:t>
            </a:r>
          </a:p>
        </p:txBody>
      </p:sp>
      <p:sp>
        <p:nvSpPr>
          <p:cNvPr id="9" name="TextBox 8">
            <a:extLst>
              <a:ext uri="{FF2B5EF4-FFF2-40B4-BE49-F238E27FC236}">
                <a16:creationId xmlns:a16="http://schemas.microsoft.com/office/drawing/2014/main" id="{88868337-884E-E44F-BD1F-AF6F34D692FB}"/>
              </a:ext>
            </a:extLst>
          </p:cNvPr>
          <p:cNvSpPr txBox="1"/>
          <p:nvPr/>
        </p:nvSpPr>
        <p:spPr>
          <a:xfrm>
            <a:off x="3060769" y="4880937"/>
            <a:ext cx="1197059" cy="369332"/>
          </a:xfrm>
          <a:prstGeom prst="rect">
            <a:avLst/>
          </a:prstGeom>
          <a:solidFill>
            <a:schemeClr val="accent6">
              <a:lumMod val="40000"/>
              <a:lumOff val="60000"/>
            </a:schemeClr>
          </a:solidFill>
        </p:spPr>
        <p:style>
          <a:lnRef idx="1">
            <a:schemeClr val="accent4"/>
          </a:lnRef>
          <a:fillRef idx="2">
            <a:schemeClr val="accent4"/>
          </a:fillRef>
          <a:effectRef idx="1">
            <a:schemeClr val="accent4"/>
          </a:effectRef>
          <a:fontRef idx="minor">
            <a:schemeClr val="dk1"/>
          </a:fontRef>
        </p:style>
        <p:txBody>
          <a:bodyPr wrap="none" rtlCol="0">
            <a:spAutoFit/>
          </a:bodyPr>
          <a:lstStyle/>
          <a:p>
            <a:r>
              <a:rPr lang="en-GB" dirty="0"/>
              <a:t>Playing tag</a:t>
            </a:r>
          </a:p>
        </p:txBody>
      </p:sp>
      <p:sp>
        <p:nvSpPr>
          <p:cNvPr id="10" name="TextBox 9">
            <a:extLst>
              <a:ext uri="{FF2B5EF4-FFF2-40B4-BE49-F238E27FC236}">
                <a16:creationId xmlns:a16="http://schemas.microsoft.com/office/drawing/2014/main" id="{CC1002C9-4950-714A-9489-EFB4C34D5C6F}"/>
              </a:ext>
            </a:extLst>
          </p:cNvPr>
          <p:cNvSpPr txBox="1"/>
          <p:nvPr/>
        </p:nvSpPr>
        <p:spPr>
          <a:xfrm>
            <a:off x="5388791" y="5594850"/>
            <a:ext cx="1225528" cy="369332"/>
          </a:xfrm>
          <a:prstGeom prst="rect">
            <a:avLst/>
          </a:prstGeom>
          <a:solidFill>
            <a:schemeClr val="accent6">
              <a:lumMod val="40000"/>
              <a:lumOff val="60000"/>
            </a:schemeClr>
          </a:solidFill>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GB" dirty="0"/>
              <a:t>Hopscotch </a:t>
            </a:r>
          </a:p>
        </p:txBody>
      </p:sp>
      <p:sp>
        <p:nvSpPr>
          <p:cNvPr id="11" name="TextBox 10">
            <a:extLst>
              <a:ext uri="{FF2B5EF4-FFF2-40B4-BE49-F238E27FC236}">
                <a16:creationId xmlns:a16="http://schemas.microsoft.com/office/drawing/2014/main" id="{184E6B62-47E5-AF48-8004-505B05E9521A}"/>
              </a:ext>
            </a:extLst>
          </p:cNvPr>
          <p:cNvSpPr txBox="1"/>
          <p:nvPr/>
        </p:nvSpPr>
        <p:spPr>
          <a:xfrm>
            <a:off x="7372636" y="4917620"/>
            <a:ext cx="1868332"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GB" dirty="0"/>
              <a:t>Playing the drums</a:t>
            </a:r>
          </a:p>
        </p:txBody>
      </p:sp>
      <p:sp>
        <p:nvSpPr>
          <p:cNvPr id="12" name="TextBox 11">
            <a:extLst>
              <a:ext uri="{FF2B5EF4-FFF2-40B4-BE49-F238E27FC236}">
                <a16:creationId xmlns:a16="http://schemas.microsoft.com/office/drawing/2014/main" id="{728F54FC-8211-EF48-82F8-663429487613}"/>
              </a:ext>
            </a:extLst>
          </p:cNvPr>
          <p:cNvSpPr txBox="1"/>
          <p:nvPr/>
        </p:nvSpPr>
        <p:spPr>
          <a:xfrm>
            <a:off x="9251580" y="2083777"/>
            <a:ext cx="1525867"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GB" dirty="0"/>
              <a:t>Skateboarding</a:t>
            </a:r>
          </a:p>
        </p:txBody>
      </p:sp>
      <p:sp>
        <p:nvSpPr>
          <p:cNvPr id="13" name="TextBox 12">
            <a:extLst>
              <a:ext uri="{FF2B5EF4-FFF2-40B4-BE49-F238E27FC236}">
                <a16:creationId xmlns:a16="http://schemas.microsoft.com/office/drawing/2014/main" id="{418C8EF7-45A3-F443-90A6-99B22132C7F1}"/>
              </a:ext>
            </a:extLst>
          </p:cNvPr>
          <p:cNvSpPr txBox="1"/>
          <p:nvPr/>
        </p:nvSpPr>
        <p:spPr>
          <a:xfrm>
            <a:off x="10777447" y="5466731"/>
            <a:ext cx="974947"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Skipping</a:t>
            </a:r>
          </a:p>
        </p:txBody>
      </p:sp>
      <p:pic>
        <p:nvPicPr>
          <p:cNvPr id="3" name="Picture 2">
            <a:extLst>
              <a:ext uri="{FF2B5EF4-FFF2-40B4-BE49-F238E27FC236}">
                <a16:creationId xmlns:a16="http://schemas.microsoft.com/office/drawing/2014/main" id="{1C9486E8-CC00-E640-A868-51F857B2A9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0132" y="2798254"/>
            <a:ext cx="2089785" cy="1395927"/>
          </a:xfrm>
          <a:prstGeom prst="rect">
            <a:avLst/>
          </a:prstGeom>
        </p:spPr>
      </p:pic>
      <p:sp>
        <p:nvSpPr>
          <p:cNvPr id="14" name="TextBox 13">
            <a:extLst>
              <a:ext uri="{FF2B5EF4-FFF2-40B4-BE49-F238E27FC236}">
                <a16:creationId xmlns:a16="http://schemas.microsoft.com/office/drawing/2014/main" id="{8AB4897B-ACD1-AD41-8139-4EA1257BC26A}"/>
              </a:ext>
            </a:extLst>
          </p:cNvPr>
          <p:cNvSpPr txBox="1"/>
          <p:nvPr/>
        </p:nvSpPr>
        <p:spPr>
          <a:xfrm>
            <a:off x="4953628" y="2250301"/>
            <a:ext cx="1925527" cy="369332"/>
          </a:xfrm>
          <a:prstGeom prst="rect">
            <a:avLst/>
          </a:prstGeom>
          <a:solidFill>
            <a:schemeClr val="accent6">
              <a:lumMod val="40000"/>
              <a:lumOff val="60000"/>
            </a:schemeClr>
          </a:solidFill>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GB" dirty="0"/>
              <a:t>Playing at the park</a:t>
            </a:r>
          </a:p>
        </p:txBody>
      </p:sp>
      <p:pic>
        <p:nvPicPr>
          <p:cNvPr id="15" name="Picture 14">
            <a:extLst>
              <a:ext uri="{FF2B5EF4-FFF2-40B4-BE49-F238E27FC236}">
                <a16:creationId xmlns:a16="http://schemas.microsoft.com/office/drawing/2014/main" id="{F7E66051-5DF4-D146-A562-21D043E30BB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47426" y="2798254"/>
            <a:ext cx="2330612" cy="1675281"/>
          </a:xfrm>
          <a:prstGeom prst="rect">
            <a:avLst/>
          </a:prstGeom>
        </p:spPr>
      </p:pic>
      <p:pic>
        <p:nvPicPr>
          <p:cNvPr id="16" name="Picture 15">
            <a:extLst>
              <a:ext uri="{FF2B5EF4-FFF2-40B4-BE49-F238E27FC236}">
                <a16:creationId xmlns:a16="http://schemas.microsoft.com/office/drawing/2014/main" id="{A972920A-13AA-C84A-8801-EE97BFE4385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125547" y="2647434"/>
            <a:ext cx="1777934" cy="1838033"/>
          </a:xfrm>
          <a:prstGeom prst="rect">
            <a:avLst/>
          </a:prstGeom>
        </p:spPr>
      </p:pic>
    </p:spTree>
    <p:extLst>
      <p:ext uri="{BB962C8B-B14F-4D97-AF65-F5344CB8AC3E}">
        <p14:creationId xmlns:p14="http://schemas.microsoft.com/office/powerpoint/2010/main" val="8856047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1E976CC-21DD-CB4F-B6CC-7BC4AFFAB1ED}"/>
              </a:ext>
            </a:extLst>
          </p:cNvPr>
          <p:cNvSpPr txBox="1"/>
          <p:nvPr/>
        </p:nvSpPr>
        <p:spPr>
          <a:xfrm>
            <a:off x="862885" y="291944"/>
            <a:ext cx="10277340" cy="107721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3200" dirty="0">
                <a:solidFill>
                  <a:prstClr val="black"/>
                </a:solidFill>
              </a:rPr>
              <a:t>How is being physically active good for our health?</a:t>
            </a:r>
          </a:p>
          <a:p>
            <a:r>
              <a:rPr lang="en-GB" sz="3200" dirty="0">
                <a:solidFill>
                  <a:prstClr val="black"/>
                </a:solidFill>
              </a:rPr>
              <a:t>Let’s brainstorm what we know…</a:t>
            </a:r>
          </a:p>
        </p:txBody>
      </p:sp>
    </p:spTree>
    <p:extLst>
      <p:ext uri="{BB962C8B-B14F-4D97-AF65-F5344CB8AC3E}">
        <p14:creationId xmlns:p14="http://schemas.microsoft.com/office/powerpoint/2010/main" val="31834789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E5CA0C10-2596-DA43-9423-7D59A5A9241C}"/>
              </a:ext>
            </a:extLst>
          </p:cNvPr>
          <p:cNvSpPr txBox="1"/>
          <p:nvPr/>
        </p:nvSpPr>
        <p:spPr>
          <a:xfrm>
            <a:off x="5153502" y="1788955"/>
            <a:ext cx="2037819" cy="646331"/>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dirty="0">
                <a:solidFill>
                  <a:prstClr val="black"/>
                </a:solidFill>
                <a:latin typeface="+mj-lt"/>
              </a:rPr>
              <a:t>The effects of being active on your body. </a:t>
            </a:r>
          </a:p>
        </p:txBody>
      </p:sp>
      <p:sp>
        <p:nvSpPr>
          <p:cNvPr id="17" name="TextBox 16">
            <a:extLst>
              <a:ext uri="{FF2B5EF4-FFF2-40B4-BE49-F238E27FC236}">
                <a16:creationId xmlns:a16="http://schemas.microsoft.com/office/drawing/2014/main" id="{3CBDFAF1-D234-464B-A594-D3E7F9129384}"/>
              </a:ext>
            </a:extLst>
          </p:cNvPr>
          <p:cNvSpPr txBox="1"/>
          <p:nvPr/>
        </p:nvSpPr>
        <p:spPr>
          <a:xfrm>
            <a:off x="458292" y="422537"/>
            <a:ext cx="4086862" cy="2492990"/>
          </a:xfrm>
          <a:prstGeom prst="rect">
            <a:avLst/>
          </a:prstGeom>
          <a:noFill/>
          <a:ln w="38100">
            <a:solidFill>
              <a:schemeClr val="accent1"/>
            </a:solidFill>
          </a:ln>
        </p:spPr>
        <p:txBody>
          <a:bodyPr wrap="square" rtlCol="0">
            <a:spAutoFit/>
          </a:bodyPr>
          <a:lstStyle/>
          <a:p>
            <a:pPr algn="ctr"/>
            <a:r>
              <a:rPr lang="en-GB" sz="2000" b="1" dirty="0">
                <a:solidFill>
                  <a:prstClr val="black"/>
                </a:solidFill>
              </a:rPr>
              <a:t>Lungs and heart</a:t>
            </a:r>
          </a:p>
          <a:p>
            <a:endParaRPr lang="en-GB" sz="2400" b="1" dirty="0">
              <a:solidFill>
                <a:prstClr val="black"/>
              </a:solidFill>
            </a:endParaRPr>
          </a:p>
          <a:p>
            <a:endParaRPr lang="en-GB" sz="2400" b="1" dirty="0">
              <a:solidFill>
                <a:prstClr val="black"/>
              </a:solidFill>
            </a:endParaRPr>
          </a:p>
          <a:p>
            <a:endParaRPr lang="en-GB" sz="2400" b="1" dirty="0">
              <a:solidFill>
                <a:prstClr val="black"/>
              </a:solidFill>
            </a:endParaRPr>
          </a:p>
          <a:p>
            <a:r>
              <a:rPr lang="en-GB" sz="1600" dirty="0">
                <a:solidFill>
                  <a:prstClr val="black"/>
                </a:solidFill>
              </a:rPr>
              <a:t>As you exercise, your heart and lungs become stronger and more efficient. This means you can be physically active without getting tired so easily. </a:t>
            </a:r>
          </a:p>
        </p:txBody>
      </p:sp>
      <p:pic>
        <p:nvPicPr>
          <p:cNvPr id="18" name="Picture 3" descr="1287736427g19dcU[1]">
            <a:extLst>
              <a:ext uri="{FF2B5EF4-FFF2-40B4-BE49-F238E27FC236}">
                <a16:creationId xmlns:a16="http://schemas.microsoft.com/office/drawing/2014/main" id="{2539193A-D788-3E4F-9EF9-84EB5C0CD7E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58806" y="898130"/>
            <a:ext cx="838200" cy="8382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CAB90B97-5960-D940-910F-0E703E7942F7}"/>
              </a:ext>
            </a:extLst>
          </p:cNvPr>
          <p:cNvSpPr txBox="1"/>
          <p:nvPr/>
        </p:nvSpPr>
        <p:spPr>
          <a:xfrm>
            <a:off x="7758461" y="379398"/>
            <a:ext cx="4078498" cy="2308324"/>
          </a:xfrm>
          <a:prstGeom prst="rect">
            <a:avLst/>
          </a:prstGeom>
          <a:noFill/>
          <a:ln w="38100">
            <a:solidFill>
              <a:schemeClr val="accent1"/>
            </a:solidFill>
          </a:ln>
        </p:spPr>
        <p:txBody>
          <a:bodyPr wrap="square" rtlCol="0">
            <a:spAutoFit/>
          </a:bodyPr>
          <a:lstStyle/>
          <a:p>
            <a:pPr algn="ctr"/>
            <a:r>
              <a:rPr lang="en-GB" sz="2000" b="1" dirty="0">
                <a:solidFill>
                  <a:prstClr val="black"/>
                </a:solidFill>
              </a:rPr>
              <a:t>Muscles and bones</a:t>
            </a:r>
          </a:p>
          <a:p>
            <a:endParaRPr lang="en-GB" sz="2400" b="1" dirty="0">
              <a:solidFill>
                <a:prstClr val="black"/>
              </a:solidFill>
            </a:endParaRPr>
          </a:p>
          <a:p>
            <a:endParaRPr lang="en-GB" sz="2400" b="1" dirty="0">
              <a:solidFill>
                <a:prstClr val="black"/>
              </a:solidFill>
            </a:endParaRPr>
          </a:p>
          <a:p>
            <a:endParaRPr lang="en-GB" sz="2400" b="1" dirty="0">
              <a:solidFill>
                <a:prstClr val="black"/>
              </a:solidFill>
            </a:endParaRPr>
          </a:p>
          <a:p>
            <a:r>
              <a:rPr lang="en-GB" sz="1600" dirty="0">
                <a:solidFill>
                  <a:prstClr val="black"/>
                </a:solidFill>
              </a:rPr>
              <a:t>As you exercise your muscles strengthen and stretch. Your bones will also strengthen and you will become a lot stronger.</a:t>
            </a:r>
          </a:p>
        </p:txBody>
      </p:sp>
      <p:sp>
        <p:nvSpPr>
          <p:cNvPr id="22" name="TextBox 21">
            <a:extLst>
              <a:ext uri="{FF2B5EF4-FFF2-40B4-BE49-F238E27FC236}">
                <a16:creationId xmlns:a16="http://schemas.microsoft.com/office/drawing/2014/main" id="{BE2E1F01-B1E1-114B-BEE0-26F4D0A60C39}"/>
              </a:ext>
            </a:extLst>
          </p:cNvPr>
          <p:cNvSpPr txBox="1">
            <a:spLocks noChangeAspect="1"/>
          </p:cNvSpPr>
          <p:nvPr/>
        </p:nvSpPr>
        <p:spPr>
          <a:xfrm>
            <a:off x="458291" y="3483292"/>
            <a:ext cx="4126163" cy="2369880"/>
          </a:xfrm>
          <a:prstGeom prst="rect">
            <a:avLst/>
          </a:prstGeom>
          <a:noFill/>
          <a:ln w="38100">
            <a:solidFill>
              <a:schemeClr val="accent1"/>
            </a:solidFill>
          </a:ln>
        </p:spPr>
        <p:txBody>
          <a:bodyPr wrap="square" rtlCol="0">
            <a:spAutoFit/>
          </a:bodyPr>
          <a:lstStyle/>
          <a:p>
            <a:pPr algn="ctr"/>
            <a:r>
              <a:rPr lang="en-GB" sz="2000" b="1" dirty="0">
                <a:solidFill>
                  <a:prstClr val="black"/>
                </a:solidFill>
              </a:rPr>
              <a:t>Reflex and coordination</a:t>
            </a:r>
          </a:p>
          <a:p>
            <a:endParaRPr lang="en-GB" sz="2400" b="1" dirty="0">
              <a:solidFill>
                <a:prstClr val="black"/>
              </a:solidFill>
            </a:endParaRPr>
          </a:p>
          <a:p>
            <a:endParaRPr lang="en-GB" sz="2000" dirty="0">
              <a:solidFill>
                <a:prstClr val="black"/>
              </a:solidFill>
            </a:endParaRPr>
          </a:p>
          <a:p>
            <a:endParaRPr lang="en-GB" sz="2000" dirty="0">
              <a:solidFill>
                <a:prstClr val="black"/>
              </a:solidFill>
            </a:endParaRPr>
          </a:p>
          <a:p>
            <a:r>
              <a:rPr lang="en-GB" sz="1600" dirty="0">
                <a:solidFill>
                  <a:prstClr val="black"/>
                </a:solidFill>
              </a:rPr>
              <a:t>Exercise helps improve your reflexes and coordination. So it will be easier to catch a ball or perform complex moves, like a spinning kick in karate.</a:t>
            </a:r>
          </a:p>
        </p:txBody>
      </p:sp>
      <p:sp>
        <p:nvSpPr>
          <p:cNvPr id="24" name="TextBox 23">
            <a:extLst>
              <a:ext uri="{FF2B5EF4-FFF2-40B4-BE49-F238E27FC236}">
                <a16:creationId xmlns:a16="http://schemas.microsoft.com/office/drawing/2014/main" id="{1E4DB170-F8FF-0943-AA6E-624EA4D56DBA}"/>
              </a:ext>
            </a:extLst>
          </p:cNvPr>
          <p:cNvSpPr txBox="1"/>
          <p:nvPr/>
        </p:nvSpPr>
        <p:spPr>
          <a:xfrm>
            <a:off x="7648210" y="3406348"/>
            <a:ext cx="4320000" cy="2523768"/>
          </a:xfrm>
          <a:prstGeom prst="rect">
            <a:avLst/>
          </a:prstGeom>
          <a:noFill/>
          <a:ln w="38100">
            <a:solidFill>
              <a:schemeClr val="accent1"/>
            </a:solidFill>
          </a:ln>
        </p:spPr>
        <p:txBody>
          <a:bodyPr wrap="square" rtlCol="0">
            <a:spAutoFit/>
          </a:bodyPr>
          <a:lstStyle/>
          <a:p>
            <a:pPr algn="ctr"/>
            <a:r>
              <a:rPr lang="en-GB" sz="2000" b="1" dirty="0">
                <a:solidFill>
                  <a:prstClr val="black"/>
                </a:solidFill>
              </a:rPr>
              <a:t>Healthy weight and fighting germs</a:t>
            </a:r>
            <a:endParaRPr lang="en-GB" sz="2000" dirty="0">
              <a:solidFill>
                <a:prstClr val="black"/>
              </a:solidFill>
            </a:endParaRPr>
          </a:p>
          <a:p>
            <a:endParaRPr lang="en-GB" sz="2000" dirty="0">
              <a:solidFill>
                <a:prstClr val="black"/>
              </a:solidFill>
            </a:endParaRPr>
          </a:p>
          <a:p>
            <a:endParaRPr lang="en-GB" dirty="0">
              <a:solidFill>
                <a:prstClr val="black"/>
              </a:solidFill>
            </a:endParaRPr>
          </a:p>
          <a:p>
            <a:endParaRPr lang="en-GB" dirty="0">
              <a:solidFill>
                <a:prstClr val="black"/>
              </a:solidFill>
            </a:endParaRPr>
          </a:p>
          <a:p>
            <a:r>
              <a:rPr lang="en-GB" sz="1600" dirty="0">
                <a:solidFill>
                  <a:prstClr val="black"/>
                </a:solidFill>
              </a:rPr>
              <a:t>Exercise helps burn off excess energy so it’s not stored as fat in your body. Carrying extra weight puts stress on the body’s systems. Exercising also improves your immune system so you are less likely to become ill. </a:t>
            </a:r>
          </a:p>
        </p:txBody>
      </p:sp>
      <p:pic>
        <p:nvPicPr>
          <p:cNvPr id="26" name="Picture 25">
            <a:extLst>
              <a:ext uri="{FF2B5EF4-FFF2-40B4-BE49-F238E27FC236}">
                <a16:creationId xmlns:a16="http://schemas.microsoft.com/office/drawing/2014/main" id="{DCDD9CAF-688C-F24D-88B2-04AC72331FC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77939" y="898130"/>
            <a:ext cx="826876" cy="826876"/>
          </a:xfrm>
          <a:prstGeom prst="rect">
            <a:avLst/>
          </a:prstGeom>
        </p:spPr>
      </p:pic>
      <p:pic>
        <p:nvPicPr>
          <p:cNvPr id="27" name="Picture 26">
            <a:extLst>
              <a:ext uri="{FF2B5EF4-FFF2-40B4-BE49-F238E27FC236}">
                <a16:creationId xmlns:a16="http://schemas.microsoft.com/office/drawing/2014/main" id="{2F7002B9-38E5-E64A-A8D8-D6E03062287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843741" y="834182"/>
            <a:ext cx="1854559" cy="954773"/>
          </a:xfrm>
          <a:prstGeom prst="rect">
            <a:avLst/>
          </a:prstGeom>
        </p:spPr>
      </p:pic>
      <p:pic>
        <p:nvPicPr>
          <p:cNvPr id="4" name="Picture 3">
            <a:extLst>
              <a:ext uri="{FF2B5EF4-FFF2-40B4-BE49-F238E27FC236}">
                <a16:creationId xmlns:a16="http://schemas.microsoft.com/office/drawing/2014/main" id="{6822BCA5-5BAC-A540-AE97-1ACA0A3295D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90369" y="3943406"/>
            <a:ext cx="862879" cy="882054"/>
          </a:xfrm>
          <a:prstGeom prst="rect">
            <a:avLst/>
          </a:prstGeom>
        </p:spPr>
      </p:pic>
      <p:pic>
        <p:nvPicPr>
          <p:cNvPr id="28" name="Picture 27">
            <a:extLst>
              <a:ext uri="{FF2B5EF4-FFF2-40B4-BE49-F238E27FC236}">
                <a16:creationId xmlns:a16="http://schemas.microsoft.com/office/drawing/2014/main" id="{4CF343AD-F364-7E42-8260-E052A748F06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998902" y="3943406"/>
            <a:ext cx="534719" cy="546602"/>
          </a:xfrm>
          <a:prstGeom prst="rect">
            <a:avLst/>
          </a:prstGeom>
        </p:spPr>
      </p:pic>
      <p:pic>
        <p:nvPicPr>
          <p:cNvPr id="29" name="Picture 28">
            <a:extLst>
              <a:ext uri="{FF2B5EF4-FFF2-40B4-BE49-F238E27FC236}">
                <a16:creationId xmlns:a16="http://schemas.microsoft.com/office/drawing/2014/main" id="{7C9ED4C7-7997-3244-98A7-34A3BD3C569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9740172" y="3943406"/>
            <a:ext cx="489050" cy="535828"/>
          </a:xfrm>
          <a:prstGeom prst="rect">
            <a:avLst/>
          </a:prstGeom>
        </p:spPr>
      </p:pic>
      <p:sp>
        <p:nvSpPr>
          <p:cNvPr id="31" name="Rounded Rectangle 30">
            <a:extLst>
              <a:ext uri="{FF2B5EF4-FFF2-40B4-BE49-F238E27FC236}">
                <a16:creationId xmlns:a16="http://schemas.microsoft.com/office/drawing/2014/main" id="{AF8DC606-AA78-A942-A21E-9DD83C592DEB}"/>
              </a:ext>
            </a:extLst>
          </p:cNvPr>
          <p:cNvSpPr/>
          <p:nvPr/>
        </p:nvSpPr>
        <p:spPr>
          <a:xfrm>
            <a:off x="301451" y="221064"/>
            <a:ext cx="4381081" cy="2916755"/>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ounded Rectangle 31">
            <a:extLst>
              <a:ext uri="{FF2B5EF4-FFF2-40B4-BE49-F238E27FC236}">
                <a16:creationId xmlns:a16="http://schemas.microsoft.com/office/drawing/2014/main" id="{66A66564-458F-B64A-82E0-AD460A38BA95}"/>
              </a:ext>
            </a:extLst>
          </p:cNvPr>
          <p:cNvSpPr/>
          <p:nvPr/>
        </p:nvSpPr>
        <p:spPr>
          <a:xfrm>
            <a:off x="330831" y="3339292"/>
            <a:ext cx="4381081" cy="2916755"/>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a:extLst>
              <a:ext uri="{FF2B5EF4-FFF2-40B4-BE49-F238E27FC236}">
                <a16:creationId xmlns:a16="http://schemas.microsoft.com/office/drawing/2014/main" id="{23249446-3ADF-C349-807A-007B90CA85DF}"/>
              </a:ext>
            </a:extLst>
          </p:cNvPr>
          <p:cNvSpPr/>
          <p:nvPr/>
        </p:nvSpPr>
        <p:spPr>
          <a:xfrm>
            <a:off x="7533745" y="80387"/>
            <a:ext cx="4434465" cy="2835140"/>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a:extLst>
              <a:ext uri="{FF2B5EF4-FFF2-40B4-BE49-F238E27FC236}">
                <a16:creationId xmlns:a16="http://schemas.microsoft.com/office/drawing/2014/main" id="{B83A3DF1-C4A0-854D-8F87-77B9A4CABA49}"/>
              </a:ext>
            </a:extLst>
          </p:cNvPr>
          <p:cNvSpPr/>
          <p:nvPr/>
        </p:nvSpPr>
        <p:spPr>
          <a:xfrm>
            <a:off x="7455877" y="3168222"/>
            <a:ext cx="4652387" cy="2931128"/>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C017C1A1-DEFA-0E4E-89B7-5B9B5A8C2C3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380322" y="2294582"/>
            <a:ext cx="1468576" cy="3625984"/>
          </a:xfrm>
          <a:prstGeom prst="rect">
            <a:avLst/>
          </a:prstGeom>
        </p:spPr>
      </p:pic>
    </p:spTree>
    <p:extLst>
      <p:ext uri="{BB962C8B-B14F-4D97-AF65-F5344CB8AC3E}">
        <p14:creationId xmlns:p14="http://schemas.microsoft.com/office/powerpoint/2010/main" val="871023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13"/>
                                        </p:tgtEl>
                                      </p:cBhvr>
                                    </p:animEffect>
                                    <p:anim calcmode="lin" valueType="num">
                                      <p:cBhvr>
                                        <p:cTn id="7" dur="1000"/>
                                        <p:tgtEl>
                                          <p:spTgt spid="13"/>
                                        </p:tgtEl>
                                        <p:attrNameLst>
                                          <p:attrName>ppt_x</p:attrName>
                                        </p:attrNameLst>
                                      </p:cBhvr>
                                      <p:tavLst>
                                        <p:tav tm="0">
                                          <p:val>
                                            <p:strVal val="ppt_x"/>
                                          </p:val>
                                        </p:tav>
                                        <p:tav tm="100000">
                                          <p:val>
                                            <p:strVal val="ppt_x"/>
                                          </p:val>
                                        </p:tav>
                                      </p:tavLst>
                                    </p:anim>
                                    <p:anim calcmode="lin" valueType="num">
                                      <p:cBhvr>
                                        <p:cTn id="8" dur="1000"/>
                                        <p:tgtEl>
                                          <p:spTgt spid="13"/>
                                        </p:tgtEl>
                                        <p:attrNameLst>
                                          <p:attrName>ppt_y</p:attrName>
                                        </p:attrNameLst>
                                      </p:cBhvr>
                                      <p:tavLst>
                                        <p:tav tm="0">
                                          <p:val>
                                            <p:strVal val="ppt_y"/>
                                          </p:val>
                                        </p:tav>
                                        <p:tav tm="100000">
                                          <p:val>
                                            <p:strVal val="ppt_y+.1"/>
                                          </p:val>
                                        </p:tav>
                                      </p:tavLst>
                                    </p:anim>
                                    <p:set>
                                      <p:cBhvr>
                                        <p:cTn id="9" dur="1" fill="hold">
                                          <p:stCondLst>
                                            <p:cond delay="999"/>
                                          </p:stCondLst>
                                        </p:cTn>
                                        <p:tgtEl>
                                          <p:spTgt spid="13"/>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0" nodeType="clickEffect">
                                  <p:stCondLst>
                                    <p:cond delay="0"/>
                                  </p:stCondLst>
                                  <p:childTnLst>
                                    <p:animEffect transition="out" filter="fade">
                                      <p:cBhvr>
                                        <p:cTn id="13" dur="1000"/>
                                        <p:tgtEl>
                                          <p:spTgt spid="14"/>
                                        </p:tgtEl>
                                      </p:cBhvr>
                                    </p:animEffect>
                                    <p:anim calcmode="lin" valueType="num">
                                      <p:cBhvr>
                                        <p:cTn id="14" dur="1000"/>
                                        <p:tgtEl>
                                          <p:spTgt spid="14"/>
                                        </p:tgtEl>
                                        <p:attrNameLst>
                                          <p:attrName>ppt_x</p:attrName>
                                        </p:attrNameLst>
                                      </p:cBhvr>
                                      <p:tavLst>
                                        <p:tav tm="0">
                                          <p:val>
                                            <p:strVal val="ppt_x"/>
                                          </p:val>
                                        </p:tav>
                                        <p:tav tm="100000">
                                          <p:val>
                                            <p:strVal val="ppt_x"/>
                                          </p:val>
                                        </p:tav>
                                      </p:tavLst>
                                    </p:anim>
                                    <p:anim calcmode="lin" valueType="num">
                                      <p:cBhvr>
                                        <p:cTn id="15" dur="1000"/>
                                        <p:tgtEl>
                                          <p:spTgt spid="14"/>
                                        </p:tgtEl>
                                        <p:attrNameLst>
                                          <p:attrName>ppt_y</p:attrName>
                                        </p:attrNameLst>
                                      </p:cBhvr>
                                      <p:tavLst>
                                        <p:tav tm="0">
                                          <p:val>
                                            <p:strVal val="ppt_y"/>
                                          </p:val>
                                        </p:tav>
                                        <p:tav tm="100000">
                                          <p:val>
                                            <p:strVal val="ppt_y+.1"/>
                                          </p:val>
                                        </p:tav>
                                      </p:tavLst>
                                    </p:anim>
                                    <p:set>
                                      <p:cBhvr>
                                        <p:cTn id="16" dur="1" fill="hold">
                                          <p:stCondLst>
                                            <p:cond delay="999"/>
                                          </p:stCondLst>
                                        </p:cTn>
                                        <p:tgtEl>
                                          <p:spTgt spid="1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2" presetClass="exit" presetSubtype="0" fill="hold" grpId="0" nodeType="clickEffect">
                                  <p:stCondLst>
                                    <p:cond delay="0"/>
                                  </p:stCondLst>
                                  <p:childTnLst>
                                    <p:animEffect transition="out" filter="fade">
                                      <p:cBhvr>
                                        <p:cTn id="20" dur="1000"/>
                                        <p:tgtEl>
                                          <p:spTgt spid="31"/>
                                        </p:tgtEl>
                                      </p:cBhvr>
                                    </p:animEffect>
                                    <p:anim calcmode="lin" valueType="num">
                                      <p:cBhvr>
                                        <p:cTn id="21" dur="1000"/>
                                        <p:tgtEl>
                                          <p:spTgt spid="31"/>
                                        </p:tgtEl>
                                        <p:attrNameLst>
                                          <p:attrName>ppt_x</p:attrName>
                                        </p:attrNameLst>
                                      </p:cBhvr>
                                      <p:tavLst>
                                        <p:tav tm="0">
                                          <p:val>
                                            <p:strVal val="ppt_x"/>
                                          </p:val>
                                        </p:tav>
                                        <p:tav tm="100000">
                                          <p:val>
                                            <p:strVal val="ppt_x"/>
                                          </p:val>
                                        </p:tav>
                                      </p:tavLst>
                                    </p:anim>
                                    <p:anim calcmode="lin" valueType="num">
                                      <p:cBhvr>
                                        <p:cTn id="22" dur="1000"/>
                                        <p:tgtEl>
                                          <p:spTgt spid="31"/>
                                        </p:tgtEl>
                                        <p:attrNameLst>
                                          <p:attrName>ppt_y</p:attrName>
                                        </p:attrNameLst>
                                      </p:cBhvr>
                                      <p:tavLst>
                                        <p:tav tm="0">
                                          <p:val>
                                            <p:strVal val="ppt_y"/>
                                          </p:val>
                                        </p:tav>
                                        <p:tav tm="100000">
                                          <p:val>
                                            <p:strVal val="ppt_y+.1"/>
                                          </p:val>
                                        </p:tav>
                                      </p:tavLst>
                                    </p:anim>
                                    <p:set>
                                      <p:cBhvr>
                                        <p:cTn id="23" dur="1" fill="hold">
                                          <p:stCondLst>
                                            <p:cond delay="999"/>
                                          </p:stCondLst>
                                        </p:cTn>
                                        <p:tgtEl>
                                          <p:spTgt spid="31"/>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2" presetClass="exit" presetSubtype="0" fill="hold" grpId="0" nodeType="clickEffect">
                                  <p:stCondLst>
                                    <p:cond delay="0"/>
                                  </p:stCondLst>
                                  <p:childTnLst>
                                    <p:animEffect transition="out" filter="fade">
                                      <p:cBhvr>
                                        <p:cTn id="27" dur="1000"/>
                                        <p:tgtEl>
                                          <p:spTgt spid="32"/>
                                        </p:tgtEl>
                                      </p:cBhvr>
                                    </p:animEffect>
                                    <p:anim calcmode="lin" valueType="num">
                                      <p:cBhvr>
                                        <p:cTn id="28" dur="1000"/>
                                        <p:tgtEl>
                                          <p:spTgt spid="32"/>
                                        </p:tgtEl>
                                        <p:attrNameLst>
                                          <p:attrName>ppt_x</p:attrName>
                                        </p:attrNameLst>
                                      </p:cBhvr>
                                      <p:tavLst>
                                        <p:tav tm="0">
                                          <p:val>
                                            <p:strVal val="ppt_x"/>
                                          </p:val>
                                        </p:tav>
                                        <p:tav tm="100000">
                                          <p:val>
                                            <p:strVal val="ppt_x"/>
                                          </p:val>
                                        </p:tav>
                                      </p:tavLst>
                                    </p:anim>
                                    <p:anim calcmode="lin" valueType="num">
                                      <p:cBhvr>
                                        <p:cTn id="29" dur="1000"/>
                                        <p:tgtEl>
                                          <p:spTgt spid="32"/>
                                        </p:tgtEl>
                                        <p:attrNameLst>
                                          <p:attrName>ppt_y</p:attrName>
                                        </p:attrNameLst>
                                      </p:cBhvr>
                                      <p:tavLst>
                                        <p:tav tm="0">
                                          <p:val>
                                            <p:strVal val="ppt_y"/>
                                          </p:val>
                                        </p:tav>
                                        <p:tav tm="100000">
                                          <p:val>
                                            <p:strVal val="ppt_y+.1"/>
                                          </p:val>
                                        </p:tav>
                                      </p:tavLst>
                                    </p:anim>
                                    <p:set>
                                      <p:cBhvr>
                                        <p:cTn id="30" dur="1" fill="hold">
                                          <p:stCondLst>
                                            <p:cond delay="9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14"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E87C1E-66E4-7043-B35F-C022650EA864}"/>
              </a:ext>
            </a:extLst>
          </p:cNvPr>
          <p:cNvSpPr txBox="1"/>
          <p:nvPr/>
        </p:nvSpPr>
        <p:spPr>
          <a:xfrm>
            <a:off x="256700" y="981490"/>
            <a:ext cx="11760629" cy="1200329"/>
          </a:xfrm>
          <a:prstGeom prst="rect">
            <a:avLst/>
          </a:prstGeom>
          <a:noFill/>
        </p:spPr>
        <p:txBody>
          <a:bodyPr wrap="square" rtlCol="0">
            <a:spAutoFit/>
          </a:bodyPr>
          <a:lstStyle/>
          <a:p>
            <a:r>
              <a:rPr lang="en-GB" sz="2400" dirty="0">
                <a:solidFill>
                  <a:prstClr val="black"/>
                </a:solidFill>
                <a:latin typeface="+mj-lt"/>
              </a:rPr>
              <a:t>As you exercise, this increases the blood flow and oxygen levels in your brain. In addition, feel-good hormones called endorphins are sent to your brain. Endorphins improve your mood and reduce stress.  Therefore, regular exercise can help with the following…</a:t>
            </a:r>
          </a:p>
        </p:txBody>
      </p:sp>
      <p:sp>
        <p:nvSpPr>
          <p:cNvPr id="4" name="TextBox 3">
            <a:extLst>
              <a:ext uri="{FF2B5EF4-FFF2-40B4-BE49-F238E27FC236}">
                <a16:creationId xmlns:a16="http://schemas.microsoft.com/office/drawing/2014/main" id="{456FD7E4-3A9E-8B45-924B-2E474697FAF8}"/>
              </a:ext>
            </a:extLst>
          </p:cNvPr>
          <p:cNvSpPr txBox="1"/>
          <p:nvPr/>
        </p:nvSpPr>
        <p:spPr>
          <a:xfrm>
            <a:off x="4414048" y="0"/>
            <a:ext cx="2278381" cy="707886"/>
          </a:xfrm>
          <a:prstGeom prst="rect">
            <a:avLst/>
          </a:prstGeom>
          <a:noFill/>
        </p:spPr>
        <p:txBody>
          <a:bodyPr wrap="none" rtlCol="0">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Your Brain</a:t>
            </a:r>
          </a:p>
        </p:txBody>
      </p:sp>
      <p:pic>
        <p:nvPicPr>
          <p:cNvPr id="2" name="Picture 1">
            <a:extLst>
              <a:ext uri="{FF2B5EF4-FFF2-40B4-BE49-F238E27FC236}">
                <a16:creationId xmlns:a16="http://schemas.microsoft.com/office/drawing/2014/main" id="{887BF581-36A5-4F4B-A641-754F317434C0}"/>
              </a:ext>
            </a:extLst>
          </p:cNvPr>
          <p:cNvPicPr>
            <a:picLocks noChangeAspect="1"/>
          </p:cNvPicPr>
          <p:nvPr/>
        </p:nvPicPr>
        <p:blipFill>
          <a:blip r:embed="rId2"/>
          <a:stretch>
            <a:fillRect/>
          </a:stretch>
        </p:blipFill>
        <p:spPr>
          <a:xfrm>
            <a:off x="4272380" y="2767656"/>
            <a:ext cx="3515850" cy="3167746"/>
          </a:xfrm>
          <a:prstGeom prst="rect">
            <a:avLst/>
          </a:prstGeom>
        </p:spPr>
      </p:pic>
    </p:spTree>
    <p:extLst>
      <p:ext uri="{BB962C8B-B14F-4D97-AF65-F5344CB8AC3E}">
        <p14:creationId xmlns:p14="http://schemas.microsoft.com/office/powerpoint/2010/main" val="21344145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E87C1E-66E4-7043-B35F-C022650EA864}"/>
              </a:ext>
            </a:extLst>
          </p:cNvPr>
          <p:cNvSpPr txBox="1"/>
          <p:nvPr/>
        </p:nvSpPr>
        <p:spPr>
          <a:xfrm>
            <a:off x="5186631" y="2014616"/>
            <a:ext cx="1515627" cy="830997"/>
          </a:xfrm>
          <a:prstGeom prst="rect">
            <a:avLst/>
          </a:prstGeom>
          <a:noFill/>
        </p:spPr>
        <p:txBody>
          <a:bodyPr wrap="square" rtlCol="0">
            <a:spAutoFit/>
          </a:bodyPr>
          <a:lstStyle/>
          <a:p>
            <a:r>
              <a:rPr lang="en-GB" sz="2400" dirty="0">
                <a:solidFill>
                  <a:prstClr val="black"/>
                </a:solidFill>
                <a:latin typeface="+mj-lt"/>
              </a:rPr>
              <a:t>Your Mind and Mood</a:t>
            </a:r>
          </a:p>
        </p:txBody>
      </p:sp>
      <p:pic>
        <p:nvPicPr>
          <p:cNvPr id="10" name="Picture 9">
            <a:extLst>
              <a:ext uri="{FF2B5EF4-FFF2-40B4-BE49-F238E27FC236}">
                <a16:creationId xmlns:a16="http://schemas.microsoft.com/office/drawing/2014/main" id="{C939BF7F-2EF9-4245-BFBD-5A33004F81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07516" y="2929300"/>
            <a:ext cx="1788858" cy="1611743"/>
          </a:xfrm>
          <a:prstGeom prst="rect">
            <a:avLst/>
          </a:prstGeom>
        </p:spPr>
      </p:pic>
      <p:grpSp>
        <p:nvGrpSpPr>
          <p:cNvPr id="12" name="Group 11">
            <a:extLst>
              <a:ext uri="{FF2B5EF4-FFF2-40B4-BE49-F238E27FC236}">
                <a16:creationId xmlns:a16="http://schemas.microsoft.com/office/drawing/2014/main" id="{8DEFB179-4CFE-FA43-AC7C-2530FF1F86E0}"/>
              </a:ext>
            </a:extLst>
          </p:cNvPr>
          <p:cNvGrpSpPr/>
          <p:nvPr/>
        </p:nvGrpSpPr>
        <p:grpSpPr>
          <a:xfrm>
            <a:off x="1034753" y="214124"/>
            <a:ext cx="2958980" cy="1754326"/>
            <a:chOff x="562933" y="1119002"/>
            <a:chExt cx="2958980" cy="1754326"/>
          </a:xfrm>
        </p:grpSpPr>
        <p:sp>
          <p:nvSpPr>
            <p:cNvPr id="13" name="TextBox 12">
              <a:extLst>
                <a:ext uri="{FF2B5EF4-FFF2-40B4-BE49-F238E27FC236}">
                  <a16:creationId xmlns:a16="http://schemas.microsoft.com/office/drawing/2014/main" id="{DE291FA8-6264-2745-BC15-C2FD20C85AEA}"/>
                </a:ext>
              </a:extLst>
            </p:cNvPr>
            <p:cNvSpPr txBox="1"/>
            <p:nvPr/>
          </p:nvSpPr>
          <p:spPr>
            <a:xfrm>
              <a:off x="562933" y="1119002"/>
              <a:ext cx="2958980" cy="1754326"/>
            </a:xfrm>
            <a:prstGeom prst="rect">
              <a:avLst/>
            </a:prstGeom>
            <a:noFill/>
            <a:ln w="28575">
              <a:solidFill>
                <a:schemeClr val="accent1"/>
              </a:solidFill>
            </a:ln>
          </p:spPr>
          <p:txBody>
            <a:bodyPr wrap="square" rtlCol="0">
              <a:spAutoFit/>
            </a:bodyPr>
            <a:lstStyle/>
            <a:p>
              <a:r>
                <a:rPr lang="en-GB" b="1" dirty="0">
                  <a:solidFill>
                    <a:prstClr val="black"/>
                  </a:solidFill>
                </a:rPr>
                <a:t>Improved test scores and better grades</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pic>
          <p:nvPicPr>
            <p:cNvPr id="14" name="Picture 3" descr="good-grades-report-card[1]">
              <a:extLst>
                <a:ext uri="{FF2B5EF4-FFF2-40B4-BE49-F238E27FC236}">
                  <a16:creationId xmlns:a16="http://schemas.microsoft.com/office/drawing/2014/main" id="{B19513F2-6403-D144-B731-5E89DB294BD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71137" y="1827394"/>
              <a:ext cx="116416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14">
            <a:extLst>
              <a:ext uri="{FF2B5EF4-FFF2-40B4-BE49-F238E27FC236}">
                <a16:creationId xmlns:a16="http://schemas.microsoft.com/office/drawing/2014/main" id="{3447E389-32F7-4E43-A0EA-3B8E136E71DB}"/>
              </a:ext>
            </a:extLst>
          </p:cNvPr>
          <p:cNvGrpSpPr/>
          <p:nvPr/>
        </p:nvGrpSpPr>
        <p:grpSpPr>
          <a:xfrm>
            <a:off x="7697864" y="214124"/>
            <a:ext cx="3264363" cy="1754326"/>
            <a:chOff x="7697864" y="214124"/>
            <a:chExt cx="3264363" cy="1754326"/>
          </a:xfrm>
        </p:grpSpPr>
        <p:sp>
          <p:nvSpPr>
            <p:cNvPr id="16" name="TextBox 15">
              <a:extLst>
                <a:ext uri="{FF2B5EF4-FFF2-40B4-BE49-F238E27FC236}">
                  <a16:creationId xmlns:a16="http://schemas.microsoft.com/office/drawing/2014/main" id="{175CFFC3-58A6-8D45-8441-7BFC03120F7F}"/>
                </a:ext>
              </a:extLst>
            </p:cNvPr>
            <p:cNvSpPr txBox="1"/>
            <p:nvPr/>
          </p:nvSpPr>
          <p:spPr>
            <a:xfrm>
              <a:off x="7697864" y="214124"/>
              <a:ext cx="3264363" cy="1754326"/>
            </a:xfrm>
            <a:prstGeom prst="rect">
              <a:avLst/>
            </a:prstGeom>
            <a:noFill/>
            <a:ln w="28575">
              <a:solidFill>
                <a:schemeClr val="accent1"/>
              </a:solidFill>
            </a:ln>
          </p:spPr>
          <p:txBody>
            <a:bodyPr wrap="square" rtlCol="0">
              <a:spAutoFit/>
            </a:bodyPr>
            <a:lstStyle/>
            <a:p>
              <a:r>
                <a:rPr lang="en-GB" b="1" dirty="0">
                  <a:solidFill>
                    <a:prstClr val="black"/>
                  </a:solidFill>
                </a:rPr>
                <a:t>An improved focus and better concentration</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pic>
          <p:nvPicPr>
            <p:cNvPr id="17" name="Picture 4" descr="Concentration[1]">
              <a:extLst>
                <a:ext uri="{FF2B5EF4-FFF2-40B4-BE49-F238E27FC236}">
                  <a16:creationId xmlns:a16="http://schemas.microsoft.com/office/drawing/2014/main" id="{7573ECE4-8E5C-9746-B751-A6958D7091D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30045" y="760518"/>
              <a:ext cx="1217083"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7">
            <a:extLst>
              <a:ext uri="{FF2B5EF4-FFF2-40B4-BE49-F238E27FC236}">
                <a16:creationId xmlns:a16="http://schemas.microsoft.com/office/drawing/2014/main" id="{CE0EA07B-1C1C-FB4E-A61D-1BABC8BC8FD6}"/>
              </a:ext>
            </a:extLst>
          </p:cNvPr>
          <p:cNvSpPr txBox="1"/>
          <p:nvPr/>
        </p:nvSpPr>
        <p:spPr>
          <a:xfrm>
            <a:off x="470921" y="2845613"/>
            <a:ext cx="2958980" cy="1477328"/>
          </a:xfrm>
          <a:prstGeom prst="rect">
            <a:avLst/>
          </a:prstGeom>
          <a:noFill/>
          <a:ln w="28575">
            <a:solidFill>
              <a:schemeClr val="accent1"/>
            </a:solidFill>
          </a:ln>
        </p:spPr>
        <p:txBody>
          <a:bodyPr wrap="square" rtlCol="0">
            <a:spAutoFit/>
          </a:bodyPr>
          <a:lstStyle/>
          <a:p>
            <a:r>
              <a:rPr lang="en-GB" b="1" dirty="0">
                <a:solidFill>
                  <a:prstClr val="black"/>
                </a:solidFill>
              </a:rPr>
              <a:t>More relaxed </a:t>
            </a:r>
          </a:p>
          <a:p>
            <a:endParaRPr lang="en-GB" b="1" dirty="0">
              <a:solidFill>
                <a:prstClr val="black"/>
              </a:solidFill>
            </a:endParaRPr>
          </a:p>
          <a:p>
            <a:endParaRPr lang="en-GB" b="1" dirty="0">
              <a:solidFill>
                <a:prstClr val="black"/>
              </a:solidFill>
            </a:endParaRPr>
          </a:p>
          <a:p>
            <a:endParaRPr lang="en-GB" b="1" dirty="0">
              <a:solidFill>
                <a:prstClr val="black"/>
              </a:solidFill>
            </a:endParaRPr>
          </a:p>
          <a:p>
            <a:endParaRPr lang="en-GB" b="1" dirty="0">
              <a:solidFill>
                <a:prstClr val="black"/>
              </a:solidFill>
            </a:endParaRPr>
          </a:p>
        </p:txBody>
      </p:sp>
      <p:grpSp>
        <p:nvGrpSpPr>
          <p:cNvPr id="19" name="Group 18">
            <a:extLst>
              <a:ext uri="{FF2B5EF4-FFF2-40B4-BE49-F238E27FC236}">
                <a16:creationId xmlns:a16="http://schemas.microsoft.com/office/drawing/2014/main" id="{BBCE77C4-26CF-F047-BE26-1C80CBDC85E4}"/>
              </a:ext>
            </a:extLst>
          </p:cNvPr>
          <p:cNvGrpSpPr/>
          <p:nvPr/>
        </p:nvGrpSpPr>
        <p:grpSpPr>
          <a:xfrm>
            <a:off x="870691" y="5103657"/>
            <a:ext cx="3353576" cy="1477328"/>
            <a:chOff x="1218423" y="5103657"/>
            <a:chExt cx="4204997" cy="1425390"/>
          </a:xfrm>
        </p:grpSpPr>
        <p:sp>
          <p:nvSpPr>
            <p:cNvPr id="20" name="TextBox 19">
              <a:extLst>
                <a:ext uri="{FF2B5EF4-FFF2-40B4-BE49-F238E27FC236}">
                  <a16:creationId xmlns:a16="http://schemas.microsoft.com/office/drawing/2014/main" id="{6BF138A4-4336-F04A-81F7-6846D5BD64D6}"/>
                </a:ext>
              </a:extLst>
            </p:cNvPr>
            <p:cNvSpPr txBox="1"/>
            <p:nvPr/>
          </p:nvSpPr>
          <p:spPr>
            <a:xfrm>
              <a:off x="1218423" y="5103657"/>
              <a:ext cx="4204997" cy="1425390"/>
            </a:xfrm>
            <a:prstGeom prst="rect">
              <a:avLst/>
            </a:prstGeom>
            <a:noFill/>
            <a:ln w="28575">
              <a:solidFill>
                <a:schemeClr val="accent1"/>
              </a:solidFill>
            </a:ln>
          </p:spPr>
          <p:txBody>
            <a:bodyPr wrap="square" rtlCol="0">
              <a:spAutoFit/>
            </a:bodyPr>
            <a:lstStyle/>
            <a:p>
              <a:r>
                <a:rPr lang="en-GB" b="1" dirty="0">
                  <a:solidFill>
                    <a:prstClr val="black"/>
                  </a:solidFill>
                </a:rPr>
                <a:t>Feeling happier and better about yourself</a:t>
              </a:r>
            </a:p>
            <a:p>
              <a:endParaRPr lang="en-GB" dirty="0">
                <a:solidFill>
                  <a:prstClr val="black"/>
                </a:solidFill>
              </a:endParaRPr>
            </a:p>
            <a:p>
              <a:endParaRPr lang="en-GB" dirty="0">
                <a:solidFill>
                  <a:prstClr val="black"/>
                </a:solidFill>
              </a:endParaRPr>
            </a:p>
          </p:txBody>
        </p:sp>
        <p:pic>
          <p:nvPicPr>
            <p:cNvPr id="21" name="Picture 3">
              <a:extLst>
                <a:ext uri="{FF2B5EF4-FFF2-40B4-BE49-F238E27FC236}">
                  <a16:creationId xmlns:a16="http://schemas.microsoft.com/office/drawing/2014/main" id="{21931FBC-7C0A-7646-B37F-43B9F726FA83}"/>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601134" y="5600296"/>
              <a:ext cx="1229095" cy="82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2" name="Group 21">
            <a:extLst>
              <a:ext uri="{FF2B5EF4-FFF2-40B4-BE49-F238E27FC236}">
                <a16:creationId xmlns:a16="http://schemas.microsoft.com/office/drawing/2014/main" id="{DA76A52C-4ACD-7245-AE9B-717A973AF3B5}"/>
              </a:ext>
            </a:extLst>
          </p:cNvPr>
          <p:cNvGrpSpPr/>
          <p:nvPr/>
        </p:nvGrpSpPr>
        <p:grpSpPr>
          <a:xfrm>
            <a:off x="7528089" y="5103657"/>
            <a:ext cx="3225770" cy="1477328"/>
            <a:chOff x="7717538" y="5114736"/>
            <a:chExt cx="3784048" cy="1477328"/>
          </a:xfrm>
        </p:grpSpPr>
        <p:sp>
          <p:nvSpPr>
            <p:cNvPr id="23" name="TextBox 22">
              <a:extLst>
                <a:ext uri="{FF2B5EF4-FFF2-40B4-BE49-F238E27FC236}">
                  <a16:creationId xmlns:a16="http://schemas.microsoft.com/office/drawing/2014/main" id="{3E6773FC-7FF2-DD44-8BAD-FFD99D5D9431}"/>
                </a:ext>
              </a:extLst>
            </p:cNvPr>
            <p:cNvSpPr txBox="1"/>
            <p:nvPr/>
          </p:nvSpPr>
          <p:spPr>
            <a:xfrm>
              <a:off x="7717538" y="5114736"/>
              <a:ext cx="3784048" cy="1477328"/>
            </a:xfrm>
            <a:prstGeom prst="rect">
              <a:avLst/>
            </a:prstGeom>
            <a:noFill/>
            <a:ln w="28575">
              <a:solidFill>
                <a:schemeClr val="accent1"/>
              </a:solidFill>
            </a:ln>
          </p:spPr>
          <p:txBody>
            <a:bodyPr wrap="square" rtlCol="0">
              <a:spAutoFit/>
            </a:bodyPr>
            <a:lstStyle/>
            <a:p>
              <a:r>
                <a:rPr lang="en-GB" b="1" dirty="0">
                  <a:solidFill>
                    <a:prstClr val="black"/>
                  </a:solidFill>
                </a:rPr>
                <a:t>More energy</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pic>
          <p:nvPicPr>
            <p:cNvPr id="24" name="Picture 3">
              <a:extLst>
                <a:ext uri="{FF2B5EF4-FFF2-40B4-BE49-F238E27FC236}">
                  <a16:creationId xmlns:a16="http://schemas.microsoft.com/office/drawing/2014/main" id="{A3A92ADE-D1C9-C24C-84B0-057C8A8A1BFE}"/>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705079" y="5505527"/>
              <a:ext cx="1808965" cy="998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5" name="Group 24">
            <a:extLst>
              <a:ext uri="{FF2B5EF4-FFF2-40B4-BE49-F238E27FC236}">
                <a16:creationId xmlns:a16="http://schemas.microsoft.com/office/drawing/2014/main" id="{2A997EF2-C8FF-7C40-A6DE-40B0238B9D75}"/>
              </a:ext>
            </a:extLst>
          </p:cNvPr>
          <p:cNvGrpSpPr/>
          <p:nvPr/>
        </p:nvGrpSpPr>
        <p:grpSpPr>
          <a:xfrm>
            <a:off x="8724561" y="2845613"/>
            <a:ext cx="2958980" cy="1477328"/>
            <a:chOff x="8724561" y="2845613"/>
            <a:chExt cx="2958980" cy="1477328"/>
          </a:xfrm>
        </p:grpSpPr>
        <p:pic>
          <p:nvPicPr>
            <p:cNvPr id="26" name="Picture 25">
              <a:extLst>
                <a:ext uri="{FF2B5EF4-FFF2-40B4-BE49-F238E27FC236}">
                  <a16:creationId xmlns:a16="http://schemas.microsoft.com/office/drawing/2014/main" id="{13A18088-A419-DE48-B4C3-18215DABB95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69945" y="3154722"/>
              <a:ext cx="1180466" cy="1061117"/>
            </a:xfrm>
            <a:prstGeom prst="rect">
              <a:avLst/>
            </a:prstGeom>
          </p:spPr>
        </p:pic>
        <p:sp>
          <p:nvSpPr>
            <p:cNvPr id="27" name="TextBox 26">
              <a:extLst>
                <a:ext uri="{FF2B5EF4-FFF2-40B4-BE49-F238E27FC236}">
                  <a16:creationId xmlns:a16="http://schemas.microsoft.com/office/drawing/2014/main" id="{89AD0C96-8230-C340-B578-02F95F0E156E}"/>
                </a:ext>
              </a:extLst>
            </p:cNvPr>
            <p:cNvSpPr txBox="1"/>
            <p:nvPr/>
          </p:nvSpPr>
          <p:spPr>
            <a:xfrm>
              <a:off x="8724561" y="2845613"/>
              <a:ext cx="2958980" cy="1477328"/>
            </a:xfrm>
            <a:prstGeom prst="rect">
              <a:avLst/>
            </a:prstGeom>
            <a:noFill/>
            <a:ln w="28575">
              <a:solidFill>
                <a:schemeClr val="accent1"/>
              </a:solidFill>
            </a:ln>
          </p:spPr>
          <p:txBody>
            <a:bodyPr wrap="square" rtlCol="0">
              <a:spAutoFit/>
            </a:bodyPr>
            <a:lstStyle/>
            <a:p>
              <a:r>
                <a:rPr lang="en-GB" b="1" dirty="0">
                  <a:solidFill>
                    <a:prstClr val="black"/>
                  </a:solidFill>
                </a:rPr>
                <a:t>Better sleep</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grpSp>
      <p:pic>
        <p:nvPicPr>
          <p:cNvPr id="28" name="Picture 27">
            <a:extLst>
              <a:ext uri="{FF2B5EF4-FFF2-40B4-BE49-F238E27FC236}">
                <a16:creationId xmlns:a16="http://schemas.microsoft.com/office/drawing/2014/main" id="{1C7E3C13-BC58-F048-BA07-278296C57AC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186078" y="3251096"/>
            <a:ext cx="975853" cy="968149"/>
          </a:xfrm>
          <a:prstGeom prst="rect">
            <a:avLst/>
          </a:prstGeom>
        </p:spPr>
      </p:pic>
      <p:sp>
        <p:nvSpPr>
          <p:cNvPr id="5" name="Rounded Rectangle 4">
            <a:extLst>
              <a:ext uri="{FF2B5EF4-FFF2-40B4-BE49-F238E27FC236}">
                <a16:creationId xmlns:a16="http://schemas.microsoft.com/office/drawing/2014/main" id="{47732F77-12DB-7E45-85DD-CF4129DBFED9}"/>
              </a:ext>
            </a:extLst>
          </p:cNvPr>
          <p:cNvSpPr/>
          <p:nvPr/>
        </p:nvSpPr>
        <p:spPr>
          <a:xfrm>
            <a:off x="756888" y="132088"/>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Rounded Rectangle 5">
            <a:extLst>
              <a:ext uri="{FF2B5EF4-FFF2-40B4-BE49-F238E27FC236}">
                <a16:creationId xmlns:a16="http://schemas.microsoft.com/office/drawing/2014/main" id="{F674FC7C-0D74-F941-AD68-6C575646296E}"/>
              </a:ext>
            </a:extLst>
          </p:cNvPr>
          <p:cNvSpPr/>
          <p:nvPr/>
        </p:nvSpPr>
        <p:spPr>
          <a:xfrm>
            <a:off x="7528089" y="132087"/>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6">
            <a:extLst>
              <a:ext uri="{FF2B5EF4-FFF2-40B4-BE49-F238E27FC236}">
                <a16:creationId xmlns:a16="http://schemas.microsoft.com/office/drawing/2014/main" id="{B420508F-F262-0644-8D2A-DEE25AD19101}"/>
              </a:ext>
            </a:extLst>
          </p:cNvPr>
          <p:cNvSpPr/>
          <p:nvPr/>
        </p:nvSpPr>
        <p:spPr>
          <a:xfrm>
            <a:off x="316050" y="2427774"/>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Rounded Rectangle 7">
            <a:extLst>
              <a:ext uri="{FF2B5EF4-FFF2-40B4-BE49-F238E27FC236}">
                <a16:creationId xmlns:a16="http://schemas.microsoft.com/office/drawing/2014/main" id="{5F2A5354-49EE-B449-932B-02B6186D9EFD}"/>
              </a:ext>
            </a:extLst>
          </p:cNvPr>
          <p:cNvSpPr/>
          <p:nvPr/>
        </p:nvSpPr>
        <p:spPr>
          <a:xfrm>
            <a:off x="712286" y="4672776"/>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Rounded Rectangle 8">
            <a:extLst>
              <a:ext uri="{FF2B5EF4-FFF2-40B4-BE49-F238E27FC236}">
                <a16:creationId xmlns:a16="http://schemas.microsoft.com/office/drawing/2014/main" id="{9684A264-F39D-7742-AA34-7893CA7B2A05}"/>
              </a:ext>
            </a:extLst>
          </p:cNvPr>
          <p:cNvSpPr/>
          <p:nvPr/>
        </p:nvSpPr>
        <p:spPr>
          <a:xfrm>
            <a:off x="7339017" y="4706506"/>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1" name="Rounded Rectangle 10">
            <a:extLst>
              <a:ext uri="{FF2B5EF4-FFF2-40B4-BE49-F238E27FC236}">
                <a16:creationId xmlns:a16="http://schemas.microsoft.com/office/drawing/2014/main" id="{9BC8E5D2-5DF1-AB49-BA7E-1B713B73562A}"/>
              </a:ext>
            </a:extLst>
          </p:cNvPr>
          <p:cNvSpPr/>
          <p:nvPr/>
        </p:nvSpPr>
        <p:spPr>
          <a:xfrm>
            <a:off x="8285345" y="2511482"/>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8233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5"/>
                                        </p:tgtEl>
                                      </p:cBhvr>
                                    </p:animEffect>
                                    <p:anim calcmode="lin" valueType="num">
                                      <p:cBhvr>
                                        <p:cTn id="7" dur="1000"/>
                                        <p:tgtEl>
                                          <p:spTgt spid="5"/>
                                        </p:tgtEl>
                                        <p:attrNameLst>
                                          <p:attrName>ppt_x</p:attrName>
                                        </p:attrNameLst>
                                      </p:cBhvr>
                                      <p:tavLst>
                                        <p:tav tm="0">
                                          <p:val>
                                            <p:strVal val="ppt_x"/>
                                          </p:val>
                                        </p:tav>
                                        <p:tav tm="100000">
                                          <p:val>
                                            <p:strVal val="ppt_x"/>
                                          </p:val>
                                        </p:tav>
                                      </p:tavLst>
                                    </p:anim>
                                    <p:anim calcmode="lin" valueType="num">
                                      <p:cBhvr>
                                        <p:cTn id="8" dur="1000"/>
                                        <p:tgtEl>
                                          <p:spTgt spid="5"/>
                                        </p:tgtEl>
                                        <p:attrNameLst>
                                          <p:attrName>ppt_y</p:attrName>
                                        </p:attrNameLst>
                                      </p:cBhvr>
                                      <p:tavLst>
                                        <p:tav tm="0">
                                          <p:val>
                                            <p:strVal val="ppt_y"/>
                                          </p:val>
                                        </p:tav>
                                        <p:tav tm="100000">
                                          <p:val>
                                            <p:strVal val="ppt_y+.1"/>
                                          </p:val>
                                        </p:tav>
                                      </p:tavLst>
                                    </p:anim>
                                    <p:set>
                                      <p:cBhvr>
                                        <p:cTn id="9" dur="1" fill="hold">
                                          <p:stCondLst>
                                            <p:cond delay="999"/>
                                          </p:stCondLst>
                                        </p:cTn>
                                        <p:tgtEl>
                                          <p:spTgt spid="5"/>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0" nodeType="clickEffect">
                                  <p:stCondLst>
                                    <p:cond delay="0"/>
                                  </p:stCondLst>
                                  <p:childTnLst>
                                    <p:animEffect transition="out" filter="fade">
                                      <p:cBhvr>
                                        <p:cTn id="13" dur="1000"/>
                                        <p:tgtEl>
                                          <p:spTgt spid="6"/>
                                        </p:tgtEl>
                                      </p:cBhvr>
                                    </p:animEffect>
                                    <p:anim calcmode="lin" valueType="num">
                                      <p:cBhvr>
                                        <p:cTn id="14" dur="1000"/>
                                        <p:tgtEl>
                                          <p:spTgt spid="6"/>
                                        </p:tgtEl>
                                        <p:attrNameLst>
                                          <p:attrName>ppt_x</p:attrName>
                                        </p:attrNameLst>
                                      </p:cBhvr>
                                      <p:tavLst>
                                        <p:tav tm="0">
                                          <p:val>
                                            <p:strVal val="ppt_x"/>
                                          </p:val>
                                        </p:tav>
                                        <p:tav tm="100000">
                                          <p:val>
                                            <p:strVal val="ppt_x"/>
                                          </p:val>
                                        </p:tav>
                                      </p:tavLst>
                                    </p:anim>
                                    <p:anim calcmode="lin" valueType="num">
                                      <p:cBhvr>
                                        <p:cTn id="15" dur="1000"/>
                                        <p:tgtEl>
                                          <p:spTgt spid="6"/>
                                        </p:tgtEl>
                                        <p:attrNameLst>
                                          <p:attrName>ppt_y</p:attrName>
                                        </p:attrNameLst>
                                      </p:cBhvr>
                                      <p:tavLst>
                                        <p:tav tm="0">
                                          <p:val>
                                            <p:strVal val="ppt_y"/>
                                          </p:val>
                                        </p:tav>
                                        <p:tav tm="100000">
                                          <p:val>
                                            <p:strVal val="ppt_y+.1"/>
                                          </p:val>
                                        </p:tav>
                                      </p:tavLst>
                                    </p:anim>
                                    <p:set>
                                      <p:cBhvr>
                                        <p:cTn id="16" dur="1" fill="hold">
                                          <p:stCondLst>
                                            <p:cond delay="999"/>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2" presetClass="exit" presetSubtype="0" fill="hold" grpId="0" nodeType="clickEffect">
                                  <p:stCondLst>
                                    <p:cond delay="0"/>
                                  </p:stCondLst>
                                  <p:childTnLst>
                                    <p:animEffect transition="out" filter="fade">
                                      <p:cBhvr>
                                        <p:cTn id="20" dur="1000"/>
                                        <p:tgtEl>
                                          <p:spTgt spid="7"/>
                                        </p:tgtEl>
                                      </p:cBhvr>
                                    </p:animEffect>
                                    <p:anim calcmode="lin" valueType="num">
                                      <p:cBhvr>
                                        <p:cTn id="21" dur="1000"/>
                                        <p:tgtEl>
                                          <p:spTgt spid="7"/>
                                        </p:tgtEl>
                                        <p:attrNameLst>
                                          <p:attrName>ppt_x</p:attrName>
                                        </p:attrNameLst>
                                      </p:cBhvr>
                                      <p:tavLst>
                                        <p:tav tm="0">
                                          <p:val>
                                            <p:strVal val="ppt_x"/>
                                          </p:val>
                                        </p:tav>
                                        <p:tav tm="100000">
                                          <p:val>
                                            <p:strVal val="ppt_x"/>
                                          </p:val>
                                        </p:tav>
                                      </p:tavLst>
                                    </p:anim>
                                    <p:anim calcmode="lin" valueType="num">
                                      <p:cBhvr>
                                        <p:cTn id="22" dur="1000"/>
                                        <p:tgtEl>
                                          <p:spTgt spid="7"/>
                                        </p:tgtEl>
                                        <p:attrNameLst>
                                          <p:attrName>ppt_y</p:attrName>
                                        </p:attrNameLst>
                                      </p:cBhvr>
                                      <p:tavLst>
                                        <p:tav tm="0">
                                          <p:val>
                                            <p:strVal val="ppt_y"/>
                                          </p:val>
                                        </p:tav>
                                        <p:tav tm="100000">
                                          <p:val>
                                            <p:strVal val="ppt_y+.1"/>
                                          </p:val>
                                        </p:tav>
                                      </p:tavLst>
                                    </p:anim>
                                    <p:set>
                                      <p:cBhvr>
                                        <p:cTn id="23" dur="1" fill="hold">
                                          <p:stCondLst>
                                            <p:cond delay="9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2" presetClass="exit" presetSubtype="0" fill="hold" grpId="0" nodeType="clickEffect">
                                  <p:stCondLst>
                                    <p:cond delay="0"/>
                                  </p:stCondLst>
                                  <p:childTnLst>
                                    <p:animEffect transition="out" filter="fade">
                                      <p:cBhvr>
                                        <p:cTn id="27" dur="1000"/>
                                        <p:tgtEl>
                                          <p:spTgt spid="11"/>
                                        </p:tgtEl>
                                      </p:cBhvr>
                                    </p:animEffect>
                                    <p:anim calcmode="lin" valueType="num">
                                      <p:cBhvr>
                                        <p:cTn id="28" dur="1000"/>
                                        <p:tgtEl>
                                          <p:spTgt spid="11"/>
                                        </p:tgtEl>
                                        <p:attrNameLst>
                                          <p:attrName>ppt_x</p:attrName>
                                        </p:attrNameLst>
                                      </p:cBhvr>
                                      <p:tavLst>
                                        <p:tav tm="0">
                                          <p:val>
                                            <p:strVal val="ppt_x"/>
                                          </p:val>
                                        </p:tav>
                                        <p:tav tm="100000">
                                          <p:val>
                                            <p:strVal val="ppt_x"/>
                                          </p:val>
                                        </p:tav>
                                      </p:tavLst>
                                    </p:anim>
                                    <p:anim calcmode="lin" valueType="num">
                                      <p:cBhvr>
                                        <p:cTn id="29" dur="1000"/>
                                        <p:tgtEl>
                                          <p:spTgt spid="11"/>
                                        </p:tgtEl>
                                        <p:attrNameLst>
                                          <p:attrName>ppt_y</p:attrName>
                                        </p:attrNameLst>
                                      </p:cBhvr>
                                      <p:tavLst>
                                        <p:tav tm="0">
                                          <p:val>
                                            <p:strVal val="ppt_y"/>
                                          </p:val>
                                        </p:tav>
                                        <p:tav tm="100000">
                                          <p:val>
                                            <p:strVal val="ppt_y+.1"/>
                                          </p:val>
                                        </p:tav>
                                      </p:tavLst>
                                    </p:anim>
                                    <p:set>
                                      <p:cBhvr>
                                        <p:cTn id="30" dur="1" fill="hold">
                                          <p:stCondLst>
                                            <p:cond delay="9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2" presetClass="exit" presetSubtype="0" fill="hold" grpId="0" nodeType="clickEffect">
                                  <p:stCondLst>
                                    <p:cond delay="0"/>
                                  </p:stCondLst>
                                  <p:childTnLst>
                                    <p:animEffect transition="out" filter="fade">
                                      <p:cBhvr>
                                        <p:cTn id="34" dur="1000"/>
                                        <p:tgtEl>
                                          <p:spTgt spid="8"/>
                                        </p:tgtEl>
                                      </p:cBhvr>
                                    </p:animEffect>
                                    <p:anim calcmode="lin" valueType="num">
                                      <p:cBhvr>
                                        <p:cTn id="35" dur="1000"/>
                                        <p:tgtEl>
                                          <p:spTgt spid="8"/>
                                        </p:tgtEl>
                                        <p:attrNameLst>
                                          <p:attrName>ppt_x</p:attrName>
                                        </p:attrNameLst>
                                      </p:cBhvr>
                                      <p:tavLst>
                                        <p:tav tm="0">
                                          <p:val>
                                            <p:strVal val="ppt_x"/>
                                          </p:val>
                                        </p:tav>
                                        <p:tav tm="100000">
                                          <p:val>
                                            <p:strVal val="ppt_x"/>
                                          </p:val>
                                        </p:tav>
                                      </p:tavLst>
                                    </p:anim>
                                    <p:anim calcmode="lin" valueType="num">
                                      <p:cBhvr>
                                        <p:cTn id="36" dur="1000"/>
                                        <p:tgtEl>
                                          <p:spTgt spid="8"/>
                                        </p:tgtEl>
                                        <p:attrNameLst>
                                          <p:attrName>ppt_y</p:attrName>
                                        </p:attrNameLst>
                                      </p:cBhvr>
                                      <p:tavLst>
                                        <p:tav tm="0">
                                          <p:val>
                                            <p:strVal val="ppt_y"/>
                                          </p:val>
                                        </p:tav>
                                        <p:tav tm="100000">
                                          <p:val>
                                            <p:strVal val="ppt_y+.1"/>
                                          </p:val>
                                        </p:tav>
                                      </p:tavLst>
                                    </p:anim>
                                    <p:set>
                                      <p:cBhvr>
                                        <p:cTn id="37" dur="1" fill="hold">
                                          <p:stCondLst>
                                            <p:cond delay="999"/>
                                          </p:stCondLst>
                                        </p:cTn>
                                        <p:tgtEl>
                                          <p:spTgt spid="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2" presetClass="exit" presetSubtype="0" fill="hold" grpId="0" nodeType="clickEffect">
                                  <p:stCondLst>
                                    <p:cond delay="0"/>
                                  </p:stCondLst>
                                  <p:childTnLst>
                                    <p:animEffect transition="out" filter="fade">
                                      <p:cBhvr>
                                        <p:cTn id="41" dur="1000"/>
                                        <p:tgtEl>
                                          <p:spTgt spid="9"/>
                                        </p:tgtEl>
                                      </p:cBhvr>
                                    </p:animEffect>
                                    <p:anim calcmode="lin" valueType="num">
                                      <p:cBhvr>
                                        <p:cTn id="42" dur="1000"/>
                                        <p:tgtEl>
                                          <p:spTgt spid="9"/>
                                        </p:tgtEl>
                                        <p:attrNameLst>
                                          <p:attrName>ppt_x</p:attrName>
                                        </p:attrNameLst>
                                      </p:cBhvr>
                                      <p:tavLst>
                                        <p:tav tm="0">
                                          <p:val>
                                            <p:strVal val="ppt_x"/>
                                          </p:val>
                                        </p:tav>
                                        <p:tav tm="100000">
                                          <p:val>
                                            <p:strVal val="ppt_x"/>
                                          </p:val>
                                        </p:tav>
                                      </p:tavLst>
                                    </p:anim>
                                    <p:anim calcmode="lin" valueType="num">
                                      <p:cBhvr>
                                        <p:cTn id="43" dur="1000"/>
                                        <p:tgtEl>
                                          <p:spTgt spid="9"/>
                                        </p:tgtEl>
                                        <p:attrNameLst>
                                          <p:attrName>ppt_y</p:attrName>
                                        </p:attrNameLst>
                                      </p:cBhvr>
                                      <p:tavLst>
                                        <p:tav tm="0">
                                          <p:val>
                                            <p:strVal val="ppt_y"/>
                                          </p:val>
                                        </p:tav>
                                        <p:tav tm="100000">
                                          <p:val>
                                            <p:strVal val="ppt_y+.1"/>
                                          </p:val>
                                        </p:tav>
                                      </p:tavLst>
                                    </p:anim>
                                    <p:set>
                                      <p:cBhvr>
                                        <p:cTn id="44"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E87C1E-66E4-7043-B35F-C022650EA864}"/>
              </a:ext>
            </a:extLst>
          </p:cNvPr>
          <p:cNvSpPr txBox="1"/>
          <p:nvPr/>
        </p:nvSpPr>
        <p:spPr>
          <a:xfrm>
            <a:off x="256700" y="1075619"/>
            <a:ext cx="4759052" cy="4154984"/>
          </a:xfrm>
          <a:prstGeom prst="rect">
            <a:avLst/>
          </a:prstGeom>
          <a:noFill/>
        </p:spPr>
        <p:txBody>
          <a:bodyPr wrap="square" rtlCol="0">
            <a:spAutoFit/>
          </a:bodyPr>
          <a:lstStyle/>
          <a:p>
            <a:r>
              <a:rPr lang="en-GB" sz="2400" dirty="0">
                <a:solidFill>
                  <a:prstClr val="black"/>
                </a:solidFill>
                <a:latin typeface="+mj-lt"/>
              </a:rPr>
              <a:t>Complete the worksheet provided to the right. </a:t>
            </a:r>
          </a:p>
          <a:p>
            <a:endParaRPr lang="en-GB" sz="2400" dirty="0">
              <a:solidFill>
                <a:prstClr val="black"/>
              </a:solidFill>
              <a:latin typeface="+mj-lt"/>
            </a:endParaRPr>
          </a:p>
          <a:p>
            <a:r>
              <a:rPr lang="en-GB" sz="2400" dirty="0">
                <a:solidFill>
                  <a:prstClr val="black"/>
                </a:solidFill>
                <a:latin typeface="+mj-lt"/>
              </a:rPr>
              <a:t>Think about all the ways you like to stay active and which are your favourite. My personal favourite is tag. </a:t>
            </a:r>
          </a:p>
          <a:p>
            <a:endParaRPr lang="en-GB" sz="2400" dirty="0">
              <a:solidFill>
                <a:prstClr val="black"/>
              </a:solidFill>
              <a:latin typeface="+mj-lt"/>
            </a:endParaRPr>
          </a:p>
          <a:p>
            <a:r>
              <a:rPr lang="en-GB" sz="2400" b="1" dirty="0">
                <a:solidFill>
                  <a:prstClr val="black"/>
                </a:solidFill>
                <a:latin typeface="+mj-lt"/>
              </a:rPr>
              <a:t>Extension:</a:t>
            </a:r>
          </a:p>
          <a:p>
            <a:r>
              <a:rPr lang="en-GB" sz="2400" dirty="0">
                <a:solidFill>
                  <a:prstClr val="black"/>
                </a:solidFill>
                <a:latin typeface="+mj-lt"/>
              </a:rPr>
              <a:t>List the activities you do that cause your heart rate to increase. </a:t>
            </a:r>
          </a:p>
        </p:txBody>
      </p:sp>
      <p:sp>
        <p:nvSpPr>
          <p:cNvPr id="4" name="TextBox 3">
            <a:extLst>
              <a:ext uri="{FF2B5EF4-FFF2-40B4-BE49-F238E27FC236}">
                <a16:creationId xmlns:a16="http://schemas.microsoft.com/office/drawing/2014/main" id="{456FD7E4-3A9E-8B45-924B-2E474697FAF8}"/>
              </a:ext>
            </a:extLst>
          </p:cNvPr>
          <p:cNvSpPr txBox="1"/>
          <p:nvPr/>
        </p:nvSpPr>
        <p:spPr>
          <a:xfrm>
            <a:off x="256700" y="41710"/>
            <a:ext cx="1707519" cy="707886"/>
          </a:xfrm>
          <a:prstGeom prst="rect">
            <a:avLst/>
          </a:prstGeom>
          <a:noFill/>
        </p:spPr>
        <p:txBody>
          <a:bodyPr wrap="none" rtlCol="0">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p>
        </p:txBody>
      </p:sp>
      <p:pic>
        <p:nvPicPr>
          <p:cNvPr id="2" name="Picture 1">
            <a:extLst>
              <a:ext uri="{FF2B5EF4-FFF2-40B4-BE49-F238E27FC236}">
                <a16:creationId xmlns:a16="http://schemas.microsoft.com/office/drawing/2014/main" id="{89E84D98-6B32-F643-83F9-8E39EC33A07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87276" y="395653"/>
            <a:ext cx="4223030" cy="584089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7D19BAD9-ADC7-1141-99DF-57A1FE77A2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5142446"/>
            <a:ext cx="1996440" cy="1996440"/>
          </a:xfrm>
          <a:prstGeom prst="rect">
            <a:avLst/>
          </a:prstGeom>
        </p:spPr>
      </p:pic>
    </p:spTree>
    <p:extLst>
      <p:ext uri="{BB962C8B-B14F-4D97-AF65-F5344CB8AC3E}">
        <p14:creationId xmlns:p14="http://schemas.microsoft.com/office/powerpoint/2010/main" val="32624813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58865</TotalTime>
  <Words>578</Words>
  <Application>Microsoft Macintosh PowerPoint</Application>
  <PresentationFormat>Widescreen</PresentationFormat>
  <Paragraphs>79</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197</cp:revision>
  <dcterms:created xsi:type="dcterms:W3CDTF">2015-12-16T03:40:36Z</dcterms:created>
  <dcterms:modified xsi:type="dcterms:W3CDTF">2025-11-10T03:53:44Z</dcterms:modified>
</cp:coreProperties>
</file>